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  <p:sldMasterId id="2147483858" r:id="rId2"/>
  </p:sldMasterIdLst>
  <p:notesMasterIdLst>
    <p:notesMasterId r:id="rId75"/>
  </p:notesMasterIdLst>
  <p:sldIdLst>
    <p:sldId id="256" r:id="rId3"/>
    <p:sldId id="258" r:id="rId4"/>
    <p:sldId id="297" r:id="rId5"/>
    <p:sldId id="299" r:id="rId6"/>
    <p:sldId id="300" r:id="rId7"/>
    <p:sldId id="302" r:id="rId8"/>
    <p:sldId id="303" r:id="rId9"/>
    <p:sldId id="304" r:id="rId10"/>
    <p:sldId id="305" r:id="rId11"/>
    <p:sldId id="307" r:id="rId12"/>
    <p:sldId id="308" r:id="rId13"/>
    <p:sldId id="309" r:id="rId14"/>
    <p:sldId id="296" r:id="rId15"/>
    <p:sldId id="259" r:id="rId16"/>
    <p:sldId id="354" r:id="rId17"/>
    <p:sldId id="355" r:id="rId18"/>
    <p:sldId id="356" r:id="rId19"/>
    <p:sldId id="358" r:id="rId20"/>
    <p:sldId id="260" r:id="rId21"/>
    <p:sldId id="261" r:id="rId22"/>
    <p:sldId id="262" r:id="rId23"/>
    <p:sldId id="263" r:id="rId24"/>
    <p:sldId id="357" r:id="rId25"/>
    <p:sldId id="310" r:id="rId26"/>
    <p:sldId id="311" r:id="rId27"/>
    <p:sldId id="312" r:id="rId28"/>
    <p:sldId id="314" r:id="rId29"/>
    <p:sldId id="315" r:id="rId30"/>
    <p:sldId id="264" r:id="rId31"/>
    <p:sldId id="316" r:id="rId32"/>
    <p:sldId id="318" r:id="rId33"/>
    <p:sldId id="319" r:id="rId34"/>
    <p:sldId id="320" r:id="rId35"/>
    <p:sldId id="321" r:id="rId36"/>
    <p:sldId id="265" r:id="rId37"/>
    <p:sldId id="322" r:id="rId38"/>
    <p:sldId id="359" r:id="rId39"/>
    <p:sldId id="360" r:id="rId40"/>
    <p:sldId id="361" r:id="rId41"/>
    <p:sldId id="323" r:id="rId42"/>
    <p:sldId id="336" r:id="rId43"/>
    <p:sldId id="338" r:id="rId44"/>
    <p:sldId id="332" r:id="rId45"/>
    <p:sldId id="333" r:id="rId46"/>
    <p:sldId id="334" r:id="rId47"/>
    <p:sldId id="335" r:id="rId48"/>
    <p:sldId id="329" r:id="rId49"/>
    <p:sldId id="330" r:id="rId50"/>
    <p:sldId id="331" r:id="rId51"/>
    <p:sldId id="341" r:id="rId52"/>
    <p:sldId id="362" r:id="rId53"/>
    <p:sldId id="363" r:id="rId54"/>
    <p:sldId id="267" r:id="rId55"/>
    <p:sldId id="342" r:id="rId56"/>
    <p:sldId id="344" r:id="rId57"/>
    <p:sldId id="345" r:id="rId58"/>
    <p:sldId id="364" r:id="rId59"/>
    <p:sldId id="268" r:id="rId60"/>
    <p:sldId id="269" r:id="rId61"/>
    <p:sldId id="270" r:id="rId62"/>
    <p:sldId id="271" r:id="rId63"/>
    <p:sldId id="365" r:id="rId64"/>
    <p:sldId id="366" r:id="rId65"/>
    <p:sldId id="367" r:id="rId66"/>
    <p:sldId id="286" r:id="rId67"/>
    <p:sldId id="287" r:id="rId68"/>
    <p:sldId id="288" r:id="rId69"/>
    <p:sldId id="368" r:id="rId70"/>
    <p:sldId id="294" r:id="rId71"/>
    <p:sldId id="348" r:id="rId72"/>
    <p:sldId id="350" r:id="rId73"/>
    <p:sldId id="351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2421"/>
    <a:srgbClr val="3809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4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389" y="-278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798D8-CAD7-45B6-9DB6-1B6BCD7A6B53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8EB1C-3467-4937-A9B3-941E62FDD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8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8EB1C-3467-4937-A9B3-941E62FDDF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28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8EB1C-3467-4937-A9B3-941E62FDDF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3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99C9-8AEE-42CC-B655-61AF9EF495FF}" type="datetime1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8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1B1E-011E-401A-901B-A18C75C87637}" type="datetime1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51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FEF20-D8B4-4136-8D8B-8791DDE98BAF}" type="datetime1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03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68CE-9AE8-4AD2-B6EE-D6A57433C79D}" type="datetime1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76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9735A-7C86-428E-B744-B0827F33B7AB}" type="datetime1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78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BE61F-4169-45A2-AF3D-BB3F897DAC02}" type="datetime1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82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3B95-B59D-4EA0-A374-BDE347805110}" type="datetime1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52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239E-61E1-4D62-9B6F-371536C1872C}" type="datetime1">
              <a:rPr lang="en-US" smtClean="0"/>
              <a:t>4/15/2018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64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83D4-97A2-466E-BE28-AB2F1D10D63A}" type="datetime1">
              <a:rPr lang="en-US" smtClean="0"/>
              <a:t>4/15/2018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78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A5893-43FB-4E90-A069-835ABD15DF9A}" type="datetime1">
              <a:rPr lang="en-US" smtClean="0"/>
              <a:t>4/15/2018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2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2DD8-E25A-46A4-A106-855F3EE8B5D1}" type="datetime1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32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87C71-1E42-454A-B732-E90357CAB98A}" type="datetime1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881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88630-6AD2-4737-A956-7CEA09CDE8B5}" type="datetime1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350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524C-A148-4208-848C-0C93279C3A49}" type="datetime1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107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7A3E0-5855-40F8-995F-01B5462BF578}" type="datetime1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1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D6478-9207-4E92-AD49-3AEC58D8D453}" type="datetime1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9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5BE7F-D01D-4B5D-A08D-4794C7989D29}" type="datetime1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0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92DE9-BFFD-4E74-8B01-B6328EB8F3B2}" type="datetime1">
              <a:rPr lang="en-US" smtClean="0"/>
              <a:t>4/15/2018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85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FCEB-23A4-4853-A956-6D0DC5DDFD13}" type="datetime1">
              <a:rPr lang="en-US" smtClean="0"/>
              <a:t>4/15/2018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82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3F522-2E03-45CB-83CF-5541D8121151}" type="datetime1">
              <a:rPr lang="en-US" smtClean="0"/>
              <a:t>4/15/2018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6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4E868-4E1D-4B8E-AE8E-DE6721F73F95}" type="datetime1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2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3E019-9371-4A38-8737-2F1DD24E4C1B}" type="datetime1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26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30B15-25DB-4570-A7E0-B17988144E80}" type="datetime1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7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84333-6EEF-4B2D-92DF-BF43B208F07C}" type="datetime1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DB84A-602F-46DA-92FF-09B7720EE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1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191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82507" y="4919732"/>
            <a:ext cx="6665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internet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41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8611" y="293514"/>
            <a:ext cx="6026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9183" y="1269999"/>
            <a:ext cx="1063413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</a:p>
          <a:p>
            <a:pPr marL="1371600" lvl="2" indent="-4572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internet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A60DB-0E22-4DE7-BE6E-069856CCB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3172091"/>
            <a:ext cx="4981479" cy="324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2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8611" y="293514"/>
            <a:ext cx="6026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vi-VN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3369" y="1379486"/>
            <a:ext cx="106341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vi-VN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 1: Xác định yêu cầu website cần xây dựng</a:t>
            </a:r>
          </a:p>
          <a:p>
            <a:pPr marL="914400" lvl="1" indent="-4572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vi-VN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 2: Chọn và mua tên miền</a:t>
            </a:r>
          </a:p>
          <a:p>
            <a:pPr marL="914400" lvl="1" indent="-4572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vi-VN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 3: Thuê chỗ Hosting </a:t>
            </a:r>
            <a:endParaRPr lang="en-US" sz="2600" b="1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vi-VN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 4: Thiết kế website </a:t>
            </a:r>
            <a:endParaRPr lang="en-US" sz="2600" b="1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vi-VN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 5: Triển khai website </a:t>
            </a:r>
            <a:endParaRPr lang="en-US" sz="2600" b="1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vi-VN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 6: Cập nhật thông tin, bảo trì websit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92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191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63413" y="4919732"/>
            <a:ext cx="6665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56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8931" y="1603676"/>
            <a:ext cx="1063413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(Hyper Text Markup Language)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552421"/>
              </a:buClr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Web.</a:t>
            </a:r>
          </a:p>
          <a:p>
            <a:pPr marL="342900" indent="-342900">
              <a:buClr>
                <a:srgbClr val="55242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cục,giúp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browser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web)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(tag).</a:t>
            </a:r>
          </a:p>
          <a:p>
            <a:pPr>
              <a:buClr>
                <a:srgbClr val="552421"/>
              </a:buClr>
            </a:pPr>
            <a:endParaRPr lang="vi-VN" sz="2400" dirty="0">
              <a:latin typeface="+mj-lt"/>
            </a:endParaRPr>
          </a:p>
          <a:p>
            <a:pPr marL="342900" indent="-342900"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  <a:p>
            <a:pPr>
              <a:buClr>
                <a:srgbClr val="552421"/>
              </a:buClr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89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4417" y="303455"/>
            <a:ext cx="527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 sz="32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7400" y="1602876"/>
            <a:ext cx="10617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Notepad++</a:t>
            </a:r>
          </a:p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Sublime text</a:t>
            </a:r>
          </a:p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 Code</a:t>
            </a:r>
          </a:p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Dreamweaver</a:t>
            </a:r>
          </a:p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CotEditor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Macbook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Pingendo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(support bootstrap)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4417" y="303455"/>
            <a:ext cx="527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buổi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32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4538" y="1406237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0BBB6A-C6E5-4ADC-A2B8-61AF3EEE5F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20" y="2285938"/>
            <a:ext cx="2296559" cy="4070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0C41E5-F564-416B-AF18-EC442E705B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48" y="2085593"/>
            <a:ext cx="3737335" cy="4090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3211D0-4D5B-4344-9067-72632A8695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105740"/>
            <a:ext cx="3130117" cy="409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81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4417" y="303455"/>
            <a:ext cx="527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buổi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32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601" y="1619301"/>
            <a:ext cx="1061719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vi-VN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endParaRPr lang="en-US" sz="2600" b="1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web.</a:t>
            </a:r>
          </a:p>
          <a:p>
            <a:pPr marL="800100" lvl="1" indent="-342900"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HTML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Clr>
                <a:srgbClr val="552421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Clr>
                <a:srgbClr val="552421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87CE0C-8758-47EB-A960-2B3254984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11" y="3436880"/>
            <a:ext cx="3117665" cy="311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4417" y="303455"/>
            <a:ext cx="527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buổi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32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7926" y="1406237"/>
            <a:ext cx="10617199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heading &lt;h1&gt;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&lt;p&gt;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&lt;a&gt;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&lt;table&gt;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61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400" y="21955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1304" y="1343821"/>
            <a:ext cx="1061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index.html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18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94C723-51E4-4A11-8294-726D7BFD1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356" y="2228181"/>
            <a:ext cx="9248639" cy="41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46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13617" y="303455"/>
            <a:ext cx="527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7400" y="1543610"/>
            <a:ext cx="106171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</a:p>
          <a:p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&lt;title&gt;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Title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&lt;/title&gt;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content 1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content 2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content 3…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8611" y="293514"/>
            <a:ext cx="6026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8931" y="1603676"/>
            <a:ext cx="1063413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khắp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vi-VN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internet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TCP/IP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tầng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dirty="0">
              <a:solidFill>
                <a:srgbClr val="38090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Intranet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internet.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vi-VN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6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38090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86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13617" y="303455"/>
            <a:ext cx="527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7400" y="1905506"/>
            <a:ext cx="106171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&lt;!DOCTYPE html&gt; :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552421"/>
              </a:buClr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&lt;html&gt;&lt;/html&gt;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</a:t>
            </a:r>
          </a:p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&lt;head&gt;&lt;/head&gt;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&lt;title&gt;&lt;/title&gt;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&lt;body&gt;&lt;/body&gt;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9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7400" y="1634573"/>
            <a:ext cx="10617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552421"/>
              </a:buClr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(tag):</a:t>
            </a:r>
          </a:p>
          <a:p>
            <a:pPr>
              <a:buClr>
                <a:srgbClr val="552421"/>
              </a:buClr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552421"/>
              </a:buClr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(ex: &lt;p&gt; &lt;/p&gt;)</a:t>
            </a:r>
          </a:p>
          <a:p>
            <a:pPr marL="342900" indent="-342900">
              <a:buClr>
                <a:srgbClr val="55242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552421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Ex: p ~ paragraph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b ~ bold (in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đậm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italic (in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Clr>
                <a:srgbClr val="552421"/>
              </a:buClr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/&gt;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/&gt;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54450" y="1981200"/>
            <a:ext cx="4832350" cy="694267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tagname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content… &lt;/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tagname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56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Block Element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400" y="1549906"/>
            <a:ext cx="106171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rgbClr val="55242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heading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</a:t>
            </a:r>
          </a:p>
          <a:p>
            <a:pPr marL="1257300" lvl="2" indent="-342900">
              <a:buClr>
                <a:srgbClr val="55242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&lt;h1&gt;,…,&lt;h6&gt;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buClr>
                <a:srgbClr val="552421"/>
              </a:buClr>
              <a:buSzPct val="75000"/>
            </a:pPr>
            <a:endParaRPr lang="en-US" sz="2400" b="1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C6E2E8-CEF8-4ADB-949B-D6245DC06A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633" y="2528824"/>
            <a:ext cx="2336929" cy="41419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5C46B6-3744-461F-864D-4E57B1BBF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3429000"/>
            <a:ext cx="7026249" cy="15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5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Block Element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400" y="1549906"/>
            <a:ext cx="106171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rgbClr val="55242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heading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</a:t>
            </a:r>
          </a:p>
          <a:p>
            <a:pPr marL="1257300" lvl="2" indent="-342900">
              <a:buClr>
                <a:srgbClr val="55242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&lt;h1&gt;,…,&lt;h6&gt;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buClr>
                <a:srgbClr val="552421"/>
              </a:buClr>
              <a:buSzPct val="75000"/>
            </a:pPr>
            <a:endParaRPr lang="en-US" sz="2400" b="1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6E4603-9D3D-4B7C-A42A-0D3F0A875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17" y="2746734"/>
            <a:ext cx="4352771" cy="3609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D7DF7A-491F-4924-92BB-1EF429ADEA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024" y="2872990"/>
            <a:ext cx="4091238" cy="318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53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Block Element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400" y="1549906"/>
            <a:ext cx="106171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rgbClr val="55242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</a:t>
            </a:r>
          </a:p>
          <a:p>
            <a:pPr marL="1257300" lvl="2" indent="-342900">
              <a:buClr>
                <a:srgbClr val="55242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&lt;p&gt;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HTML.</a:t>
            </a:r>
          </a:p>
          <a:p>
            <a:pPr lvl="2">
              <a:buClr>
                <a:srgbClr val="552421"/>
              </a:buClr>
              <a:buSzPct val="75000"/>
            </a:pPr>
            <a:endParaRPr lang="en-US" sz="2400" b="1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C5292-D1AC-4B3A-BF2E-8B365CC6D9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930" y="2530187"/>
            <a:ext cx="2300270" cy="4076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9E2D7D-2A22-42DF-8AC8-F9AEBC03F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51" y="2781012"/>
            <a:ext cx="6316236" cy="360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4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Block Element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400" y="1549906"/>
            <a:ext cx="106171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rgbClr val="55242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&lt;p&gt;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</a:t>
            </a:r>
          </a:p>
          <a:p>
            <a:pPr marL="1257300" lvl="2" indent="-342900">
              <a:buClr>
                <a:srgbClr val="55242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&lt;p&gt;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HTML.</a:t>
            </a:r>
          </a:p>
          <a:p>
            <a:pPr lvl="2">
              <a:buClr>
                <a:srgbClr val="552421"/>
              </a:buClr>
              <a:buSzPct val="75000"/>
            </a:pPr>
            <a:endParaRPr lang="en-US" sz="2400" b="1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55B45B-87BC-4578-87A9-5ECB78266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739" y="2512443"/>
            <a:ext cx="6453861" cy="26235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FF65DD-BEFA-43A2-BB28-CF57FD16E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87" y="5403441"/>
            <a:ext cx="9907479" cy="10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94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Block Element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400" y="1549906"/>
            <a:ext cx="106171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rgbClr val="55242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</a:t>
            </a:r>
          </a:p>
          <a:p>
            <a:pPr marL="1257300" lvl="2" indent="-342900">
              <a:buClr>
                <a:srgbClr val="55242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trừ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C14F1F-148B-49C8-91AA-B6C6AEABD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40" y="5266795"/>
            <a:ext cx="9596760" cy="1295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3F8FAB-D828-4273-A3E6-98642CD21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887" y="2873616"/>
            <a:ext cx="6178857" cy="243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61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Inline Element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399" y="1372255"/>
            <a:ext cx="1061719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rgbClr val="55242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&lt;span&gt;,&lt;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&gt;,&lt;b&gt;,&lt;sup&gt;,&lt;sub&gt;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</a:t>
            </a:r>
          </a:p>
          <a:p>
            <a:pPr marL="1257300" lvl="2" indent="-342900">
              <a:buClr>
                <a:srgbClr val="55242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>
              <a:buClr>
                <a:srgbClr val="55242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>
              <a:buClr>
                <a:srgbClr val="55242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&lt;b&gt;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đậm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>
              <a:buClr>
                <a:srgbClr val="55242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&lt;sub&gt;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Clr>
                <a:srgbClr val="55242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&lt;sup&gt;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27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DA5BC3-F8F3-4F47-847A-74AD9A39F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09" y="3941190"/>
            <a:ext cx="3348139" cy="28905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D3B3FC-7A56-4DA3-BC8C-7DA8D02E6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830" y="4948276"/>
            <a:ext cx="6943571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88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01201" y="311459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399" y="1372255"/>
            <a:ext cx="106171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Clr>
                <a:srgbClr val="55242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lồng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inline : &lt;span&gt;,&lt;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&gt;..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 : &lt;p&gt;,&lt;h1&gt;,…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3485BC-6B63-4BF7-A09F-4F4A5B2327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02" y="2641631"/>
            <a:ext cx="7253056" cy="407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65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7400" y="1634573"/>
            <a:ext cx="113199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HTML.</a:t>
            </a:r>
          </a:p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Clr>
                <a:srgbClr val="552421"/>
              </a:buClr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552421"/>
              </a:buClr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552421"/>
              </a:buClr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552421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552421"/>
              </a:buClr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62608" y="3003070"/>
            <a:ext cx="10629283" cy="694267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tagname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attribute1=“value”  attribute2=“value”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content… &lt;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tagname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91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8611" y="293514"/>
            <a:ext cx="6026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8934" y="1577043"/>
            <a:ext cx="106341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IAP (Internet Access Provider) 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rgbClr val="380904"/>
                </a:solidFill>
                <a:latin typeface="+mj-lt"/>
              </a:rPr>
              <a:t>Nhà cung cấp đương truyền</a:t>
            </a:r>
            <a:r>
              <a:rPr lang="en-US" sz="2400" dirty="0">
                <a:solidFill>
                  <a:srgbClr val="380904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solidFill>
                  <a:srgbClr val="380904"/>
                </a:solidFill>
                <a:latin typeface="+mj-lt"/>
              </a:rPr>
              <a:t>Internet</a:t>
            </a:r>
            <a:r>
              <a:rPr lang="en-US" sz="2600" dirty="0">
                <a:solidFill>
                  <a:srgbClr val="380904"/>
                </a:solidFill>
                <a:latin typeface="+mj-lt"/>
                <a:cs typeface="Times New Roman" panose="02020603050405020304" pitchFamily="18" charset="0"/>
              </a:rPr>
              <a:t>	</a:t>
            </a:r>
          </a:p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ISP (Internet Service Provider) 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6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6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6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6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6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internet.Một</a:t>
            </a:r>
            <a:r>
              <a:rPr lang="en-US" sz="26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6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ISP ở </a:t>
            </a:r>
            <a:r>
              <a:rPr lang="en-US" sz="26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6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 </a:t>
            </a:r>
            <a:r>
              <a:rPr lang="en-US" sz="26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6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nay 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FPT,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Viettel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VDC, CMC, SPT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lvl="1">
              <a:lnSpc>
                <a:spcPct val="150000"/>
              </a:lnSpc>
              <a:buClr>
                <a:srgbClr val="552421"/>
              </a:buClr>
            </a:pPr>
            <a:endParaRPr lang="en-US" sz="2600" dirty="0">
              <a:solidFill>
                <a:srgbClr val="38090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62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7400" y="1406237"/>
            <a:ext cx="1131993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Style</a:t>
            </a:r>
          </a:p>
          <a:p>
            <a:pPr marL="800100" lvl="1" indent="-342900"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rgbClr val="552421"/>
              </a:buClr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552421"/>
              </a:buClr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552421"/>
              </a:buClr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Clr>
                <a:srgbClr val="552421"/>
              </a:buClr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style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257300" lvl="2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Color: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Background-color: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Font-size :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</a:t>
            </a:r>
          </a:p>
          <a:p>
            <a:pPr marL="1257300" lvl="2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Text-align: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lề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552421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30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DAD16-779E-4850-9FBF-38C90B12BEFE}"/>
              </a:ext>
            </a:extLst>
          </p:cNvPr>
          <p:cNvSpPr/>
          <p:nvPr/>
        </p:nvSpPr>
        <p:spPr>
          <a:xfrm>
            <a:off x="1132724" y="2421811"/>
            <a:ext cx="10629283" cy="694267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tagname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style=“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property:value;property:value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;”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content… &lt;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tagname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5B7A46-82E6-42C0-A4BB-A007999342BD}"/>
              </a:ext>
            </a:extLst>
          </p:cNvPr>
          <p:cNvSpPr/>
          <p:nvPr/>
        </p:nvSpPr>
        <p:spPr>
          <a:xfrm>
            <a:off x="1132724" y="3198167"/>
            <a:ext cx="7688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355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703" y="660976"/>
            <a:ext cx="11319933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552421"/>
              </a:buClr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Color: </a:t>
            </a:r>
          </a:p>
          <a:p>
            <a:pPr marL="1714500" lvl="3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0" lvl="3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>
              <a:buClr>
                <a:srgbClr val="552421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31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DAD16-779E-4850-9FBF-38C90B12BEFE}"/>
              </a:ext>
            </a:extLst>
          </p:cNvPr>
          <p:cNvSpPr/>
          <p:nvPr/>
        </p:nvSpPr>
        <p:spPr>
          <a:xfrm>
            <a:off x="787400" y="3299583"/>
            <a:ext cx="10629283" cy="694267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style=“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color:white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C5C138-CF1C-413E-A7F0-34883E8E7E44}"/>
              </a:ext>
            </a:extLst>
          </p:cNvPr>
          <p:cNvSpPr/>
          <p:nvPr/>
        </p:nvSpPr>
        <p:spPr>
          <a:xfrm>
            <a:off x="781357" y="4145865"/>
            <a:ext cx="10629283" cy="694267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style=“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color:red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may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28D045-4F83-48C2-8919-AD8199D4D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22" y="5725519"/>
            <a:ext cx="7454352" cy="79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98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703" y="660976"/>
            <a:ext cx="11319933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552421"/>
              </a:buClr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Background-color: </a:t>
            </a:r>
          </a:p>
          <a:p>
            <a:pPr marL="1714500" lvl="3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0" lvl="3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>
              <a:buClr>
                <a:srgbClr val="552421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32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DAD16-779E-4850-9FBF-38C90B12BEFE}"/>
              </a:ext>
            </a:extLst>
          </p:cNvPr>
          <p:cNvSpPr/>
          <p:nvPr/>
        </p:nvSpPr>
        <p:spPr>
          <a:xfrm>
            <a:off x="787400" y="3299583"/>
            <a:ext cx="10629283" cy="694267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3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3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style=“</a:t>
            </a:r>
            <a:r>
              <a:rPr lang="en-US" sz="2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background-color:red</a:t>
            </a:r>
            <a:r>
              <a:rPr lang="en-US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3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23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3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sz="23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3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đen</a:t>
            </a:r>
            <a:r>
              <a:rPr lang="en-US" sz="23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23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23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sz="23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.&lt;</a:t>
            </a:r>
            <a:r>
              <a:rPr lang="en-US" sz="23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</a:t>
            </a:r>
            <a:r>
              <a:rPr lang="en-US" sz="23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C5C138-CF1C-413E-A7F0-34883E8E7E44}"/>
              </a:ext>
            </a:extLst>
          </p:cNvPr>
          <p:cNvSpPr/>
          <p:nvPr/>
        </p:nvSpPr>
        <p:spPr>
          <a:xfrm>
            <a:off x="434266" y="5168848"/>
            <a:ext cx="11450386" cy="694267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3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3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style=“</a:t>
            </a:r>
            <a:r>
              <a:rPr lang="en-US" sz="2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background-color:red;color:white</a:t>
            </a:r>
            <a:r>
              <a:rPr lang="en-US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sz="23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&gt;Cho </a:t>
            </a:r>
            <a:r>
              <a:rPr lang="en-US" sz="23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3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3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3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23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3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sz="23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sz="23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23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3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</a:t>
            </a:r>
            <a:r>
              <a:rPr lang="en-US" sz="23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56A61-BD8A-4496-A59E-0184D4AE2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4289263"/>
            <a:ext cx="7643522" cy="541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F7A8F7-006C-4017-8563-4DBC85EBC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74244"/>
            <a:ext cx="7506810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26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703" y="660976"/>
            <a:ext cx="11319933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552421"/>
              </a:buClr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Font-size: </a:t>
            </a:r>
          </a:p>
          <a:p>
            <a:pPr marL="1714500" lvl="3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text.</a:t>
            </a:r>
          </a:p>
          <a:p>
            <a:pPr marL="1714500" lvl="3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px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rem,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33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DAD16-779E-4850-9FBF-38C90B12BEFE}"/>
              </a:ext>
            </a:extLst>
          </p:cNvPr>
          <p:cNvSpPr/>
          <p:nvPr/>
        </p:nvSpPr>
        <p:spPr>
          <a:xfrm>
            <a:off x="893027" y="3303402"/>
            <a:ext cx="10629283" cy="694267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style=“font-size:30px” 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30px&lt;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E3F5A-05C6-4D1B-A567-346EFBF83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916" y="4522681"/>
            <a:ext cx="8169348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12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703" y="660976"/>
            <a:ext cx="11319933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rgbClr val="552421"/>
              </a:buClr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Text-align: </a:t>
            </a:r>
          </a:p>
          <a:p>
            <a:pPr marL="1714500" lvl="3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lề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0" lvl="3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left, right, center, justify.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34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B076B2-7BCD-4179-97FE-59DDBE78C66A}"/>
              </a:ext>
            </a:extLst>
          </p:cNvPr>
          <p:cNvSpPr/>
          <p:nvPr/>
        </p:nvSpPr>
        <p:spPr>
          <a:xfrm>
            <a:off x="2061632" y="3015467"/>
            <a:ext cx="71356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style=“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text-align:left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nhé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style=“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text-align:right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nhé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/p&gt;</a:t>
            </a:r>
            <a:endParaRPr lang="en-US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style=“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text-align:center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nhé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style=“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text-align:justify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lề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nè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nhé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</a:t>
            </a:r>
            <a:r>
              <a:rPr lang="en-US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D62055-EC33-40A6-91BC-D3B84F34D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71" y="4862534"/>
            <a:ext cx="10271464" cy="18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69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400" y="2195544"/>
            <a:ext cx="106171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kẻ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noshade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bóng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noshade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size=“5px” align=“center” width=“40%”&gt;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size=“15px” align=“right” width=“80%”&gt;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7400" y="14081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Horizontal rules: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8BF6E-7B33-4318-8F95-714BCA081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616" y="2930830"/>
            <a:ext cx="4099455" cy="188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4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7400" y="14081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36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62FA86-A96E-423A-B102-1C7422C103A5}"/>
              </a:ext>
            </a:extLst>
          </p:cNvPr>
          <p:cNvSpPr/>
          <p:nvPr/>
        </p:nvSpPr>
        <p:spPr>
          <a:xfrm>
            <a:off x="2659681" y="2277837"/>
            <a:ext cx="4469087" cy="1495461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6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&lt;!--</a:t>
            </a:r>
          </a:p>
          <a:p>
            <a:r>
              <a:rPr lang="en-US" sz="26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6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6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sz="26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endParaRPr lang="en-US" sz="26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5301A7-BEA9-4CBB-ABD5-FD7DB040E192}"/>
              </a:ext>
            </a:extLst>
          </p:cNvPr>
          <p:cNvSpPr/>
          <p:nvPr/>
        </p:nvSpPr>
        <p:spPr>
          <a:xfrm>
            <a:off x="2659681" y="4078328"/>
            <a:ext cx="4469087" cy="1495461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6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&lt;!-- </a:t>
            </a:r>
            <a:r>
              <a:rPr lang="en-US" sz="26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6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6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6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6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coffee --&gt;</a:t>
            </a:r>
          </a:p>
        </p:txBody>
      </p:sp>
    </p:spTree>
    <p:extLst>
      <p:ext uri="{BB962C8B-B14F-4D97-AF65-F5344CB8AC3E}">
        <p14:creationId xmlns:p14="http://schemas.microsoft.com/office/powerpoint/2010/main" val="1220368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lang="en-US" sz="32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400" y="21955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1304" y="1343821"/>
            <a:ext cx="1061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coffee.html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E22515-319F-4DD8-B9B8-79C6363E2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38540"/>
            <a:ext cx="8265111" cy="464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30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lang="en-US" sz="32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400" y="21955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1304" y="1343821"/>
            <a:ext cx="1061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tea.html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38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30F195-1B08-4B20-82F0-E39DBDC61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165573"/>
            <a:ext cx="7732450" cy="434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42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39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27C5F2-D668-4DF1-93D2-C50F4A586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109" y="2081853"/>
            <a:ext cx="9576468" cy="42744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88F3A3-7432-433F-8424-EB5D28A054C6}"/>
              </a:ext>
            </a:extLst>
          </p:cNvPr>
          <p:cNvSpPr/>
          <p:nvPr/>
        </p:nvSpPr>
        <p:spPr>
          <a:xfrm>
            <a:off x="1485108" y="1301961"/>
            <a:ext cx="7507971" cy="718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index.html,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665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8611" y="293514"/>
            <a:ext cx="6026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internet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B19E2-C850-4B97-BBC0-302076356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926" y="1762077"/>
            <a:ext cx="6313532" cy="436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90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399" y="3666611"/>
            <a:ext cx="10617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cuả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&lt;a&gt;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_blank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_self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692485" y="2803183"/>
            <a:ext cx="8365067" cy="694267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=“URL”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target=“…”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Linked content &lt;/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a&gt;</a:t>
            </a:r>
            <a:endParaRPr lang="en-US" b="1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6601" y="1377643"/>
            <a:ext cx="10617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(Hyperlinks):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&lt;a&gt; - 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web.</a:t>
            </a:r>
          </a:p>
          <a:p>
            <a:endParaRPr lang="en-US" sz="2400" b="1" u="sng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09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9299" y="2253486"/>
            <a:ext cx="106171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link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link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link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9300" y="14081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48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576" y="1491471"/>
            <a:ext cx="3655943" cy="24122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0" y="2377232"/>
            <a:ext cx="5771479" cy="30494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576" y="4226771"/>
            <a:ext cx="3649023" cy="2399912"/>
          </a:xfrm>
          <a:prstGeom prst="rect">
            <a:avLst/>
          </a:prstGeom>
        </p:spPr>
      </p:pic>
      <p:sp>
        <p:nvSpPr>
          <p:cNvPr id="17" name="Curved Right Arrow 16"/>
          <p:cNvSpPr/>
          <p:nvPr/>
        </p:nvSpPr>
        <p:spPr>
          <a:xfrm>
            <a:off x="6976534" y="2397417"/>
            <a:ext cx="558800" cy="2411650"/>
          </a:xfrm>
          <a:prstGeom prst="curvedRightArrow">
            <a:avLst/>
          </a:prstGeom>
          <a:solidFill>
            <a:srgbClr val="552421"/>
          </a:solidFill>
          <a:ln>
            <a:solidFill>
              <a:srgbClr val="552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9300" y="14081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(External link):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u="sng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63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6601" y="1941204"/>
            <a:ext cx="106171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tuyệt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tuyệt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Internet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 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ồ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 </a:t>
            </a:r>
            <a:r>
              <a:rPr lang="vi-VN" sz="24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vi-VN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vi-VN" sz="24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 </a:t>
            </a:r>
            <a:r>
              <a:rPr lang="vi-VN" sz="2400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miền</a:t>
            </a:r>
            <a:r>
              <a:rPr lang="vi-VN" sz="24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4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trang </a:t>
            </a:r>
            <a:r>
              <a:rPr lang="vi-VN" sz="2400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vi-VN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vi-VN" sz="2400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vi-VN" sz="24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vi-VN" sz="24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vi-VN" sz="24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vi-VN" sz="24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4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342617"/>
              </p:ext>
            </p:extLst>
          </p:nvPr>
        </p:nvGraphicFramePr>
        <p:xfrm>
          <a:off x="1625840" y="4581991"/>
          <a:ext cx="8508383" cy="2108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0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27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Ký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hiệu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Ý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nghĩa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286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1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website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link (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mặc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định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1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Quay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cha (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ngược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cấp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49300" y="14081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URL: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35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9300" y="14081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8EDB84A-602F-46DA-92FF-09B7720EED29}" type="slidenum">
              <a:rPr lang="en-US" smtClean="0"/>
              <a:t>44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A2BB22-E19C-46F1-B1D1-76C970D3F7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88" y="1991866"/>
            <a:ext cx="7759083" cy="436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71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2172550"/>
            <a:ext cx="3479800" cy="46819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23534" y="2172550"/>
            <a:ext cx="1803400" cy="3335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127.0.0.1/demo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9850" y="1520090"/>
            <a:ext cx="4811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C link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D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2400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24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=“URL”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D&lt;/a&gt;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23046" y="3200895"/>
            <a:ext cx="2834744" cy="414867"/>
          </a:xfrm>
          <a:prstGeom prst="rect">
            <a:avLst/>
          </a:prstGeom>
          <a:solidFill>
            <a:schemeClr val="bg1"/>
          </a:solidFill>
          <a:ln>
            <a:solidFill>
              <a:srgbClr val="552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../Thu </a:t>
            </a:r>
            <a:r>
              <a:rPr lang="en-US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</a:t>
            </a:r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1_2/file D.html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6095999" y="2779716"/>
            <a:ext cx="0" cy="584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095999" y="3357239"/>
            <a:ext cx="527047" cy="7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rved Left Arrow 19"/>
          <p:cNvSpPr/>
          <p:nvPr/>
        </p:nvSpPr>
        <p:spPr>
          <a:xfrm>
            <a:off x="3454401" y="4108537"/>
            <a:ext cx="372534" cy="859443"/>
          </a:xfrm>
          <a:prstGeom prst="curvedLeftArrow">
            <a:avLst/>
          </a:prstGeom>
          <a:solidFill>
            <a:srgbClr val="55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9300" y="14081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URL: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07750" y="6350990"/>
            <a:ext cx="2743200" cy="365125"/>
          </a:xfrm>
        </p:spPr>
        <p:txBody>
          <a:bodyPr/>
          <a:lstStyle/>
          <a:p>
            <a:fld id="{C8EDB84A-602F-46DA-92FF-09B7720EED2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20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2172550"/>
            <a:ext cx="3479800" cy="468197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023534" y="2172550"/>
            <a:ext cx="1803400" cy="3335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127.0.0.1/demo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69850" y="1496884"/>
            <a:ext cx="4811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E link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F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2400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24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=“URL”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F&lt;/a&gt;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84949" y="2941735"/>
            <a:ext cx="2834744" cy="414867"/>
          </a:xfrm>
          <a:prstGeom prst="rect">
            <a:avLst/>
          </a:prstGeom>
          <a:solidFill>
            <a:schemeClr val="bg1"/>
          </a:solidFill>
          <a:ln>
            <a:solidFill>
              <a:srgbClr val="552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../../../Thu </a:t>
            </a:r>
            <a:r>
              <a:rPr lang="en-US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</a:t>
            </a:r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2/file F.html</a:t>
            </a:r>
          </a:p>
        </p:txBody>
      </p: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6057902" y="2723021"/>
            <a:ext cx="0" cy="437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057902" y="3160450"/>
            <a:ext cx="527047" cy="7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rved Left Arrow 23"/>
          <p:cNvSpPr/>
          <p:nvPr/>
        </p:nvSpPr>
        <p:spPr>
          <a:xfrm>
            <a:off x="3454400" y="5500380"/>
            <a:ext cx="372534" cy="908887"/>
          </a:xfrm>
          <a:prstGeom prst="curvedLeftArrow">
            <a:avLst/>
          </a:prstGeom>
          <a:solidFill>
            <a:srgbClr val="55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9300" y="14081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URL: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14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11" name="Curved Right Arrow 10"/>
          <p:cNvSpPr/>
          <p:nvPr/>
        </p:nvSpPr>
        <p:spPr>
          <a:xfrm>
            <a:off x="6300667" y="1869809"/>
            <a:ext cx="905933" cy="2971800"/>
          </a:xfrm>
          <a:prstGeom prst="curvedRightArrow">
            <a:avLst/>
          </a:prstGeom>
          <a:solidFill>
            <a:srgbClr val="552421"/>
          </a:solidFill>
          <a:ln>
            <a:solidFill>
              <a:srgbClr val="552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9300" y="14081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(Internal link):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u="sng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47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9C9A7A-0252-473E-9275-04D161E1E6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33" y="2627385"/>
            <a:ext cx="5283201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889D28-F339-4A6A-ABAD-C4B840ACD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147" y="1406236"/>
            <a:ext cx="4100770" cy="23066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E2A8A0-F157-4431-AF26-58FF2C076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551" y="4269581"/>
            <a:ext cx="4034366" cy="22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00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7" name="Rectangle 6"/>
          <p:cNvSpPr/>
          <p:nvPr/>
        </p:nvSpPr>
        <p:spPr>
          <a:xfrm>
            <a:off x="2381250" y="2171798"/>
            <a:ext cx="7353300" cy="694267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=“mailto:emailAddress”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Linked content &lt;/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a&gt;</a:t>
            </a:r>
            <a:endParaRPr lang="en-US" b="1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96439" y="3429000"/>
            <a:ext cx="2537927" cy="27292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……………………….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……………………….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……………………….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……………………….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……………………….</a:t>
            </a:r>
          </a:p>
          <a:p>
            <a:pPr algn="ctr"/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</a:t>
            </a:r>
            <a:r>
              <a:rPr lang="en-US" sz="20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05927" y="3639440"/>
            <a:ext cx="5596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appMail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setup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mail (Mail, Outlook…)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9300" y="14081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email (Email link):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71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64" y="2884481"/>
            <a:ext cx="5806636" cy="22304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166" y="1351719"/>
            <a:ext cx="3798508" cy="21819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75" y="3734067"/>
            <a:ext cx="5111376" cy="2762341"/>
          </a:xfrm>
          <a:prstGeom prst="rect">
            <a:avLst/>
          </a:prstGeom>
        </p:spPr>
      </p:pic>
      <p:sp>
        <p:nvSpPr>
          <p:cNvPr id="11" name="Curved Right Arrow 10"/>
          <p:cNvSpPr/>
          <p:nvPr/>
        </p:nvSpPr>
        <p:spPr>
          <a:xfrm>
            <a:off x="6338175" y="2319867"/>
            <a:ext cx="482600" cy="2573866"/>
          </a:xfrm>
          <a:prstGeom prst="curvedRightArrow">
            <a:avLst/>
          </a:prstGeom>
          <a:solidFill>
            <a:srgbClr val="552421"/>
          </a:solidFill>
          <a:ln>
            <a:solidFill>
              <a:srgbClr val="552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9300" y="14081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email (Email link):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15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8611" y="293514"/>
            <a:ext cx="6026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8934" y="1693535"/>
            <a:ext cx="1063413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Webpage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d</a:t>
            </a:r>
            <a:r>
              <a:rPr lang="vi-VN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ới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</a:t>
            </a:r>
          </a:p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webpage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web.</a:t>
            </a:r>
          </a:p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Homepage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solidFill>
                  <a:srgbClr val="38090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website.</a:t>
            </a:r>
          </a:p>
          <a:p>
            <a:pPr lvl="1">
              <a:lnSpc>
                <a:spcPct val="150000"/>
              </a:lnSpc>
              <a:buClr>
                <a:srgbClr val="552421"/>
              </a:buClr>
            </a:pPr>
            <a:endParaRPr lang="en-US" sz="2600" dirty="0">
              <a:solidFill>
                <a:srgbClr val="38090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0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50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AFDE6-8B2C-41FA-97AD-C9014D8C89C7}"/>
              </a:ext>
            </a:extLst>
          </p:cNvPr>
          <p:cNvSpPr/>
          <p:nvPr/>
        </p:nvSpPr>
        <p:spPr>
          <a:xfrm>
            <a:off x="969464" y="1001400"/>
            <a:ext cx="75079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coffee.html,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43285-71BC-4656-A1DD-9CF32B442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068" y="1912833"/>
            <a:ext cx="8494132" cy="477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95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lang="en-US" sz="32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51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AFDE6-8B2C-41FA-97AD-C9014D8C89C7}"/>
              </a:ext>
            </a:extLst>
          </p:cNvPr>
          <p:cNvSpPr/>
          <p:nvPr/>
        </p:nvSpPr>
        <p:spPr>
          <a:xfrm>
            <a:off x="969464" y="1001400"/>
            <a:ext cx="75079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tea.html,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8E8C7-4EE4-4BC2-809F-2C6C95ACE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695" y="1832398"/>
            <a:ext cx="8705295" cy="48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28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endParaRPr lang="en-US" sz="32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52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88F3A3-7432-433F-8424-EB5D28A054C6}"/>
              </a:ext>
            </a:extLst>
          </p:cNvPr>
          <p:cNvSpPr/>
          <p:nvPr/>
        </p:nvSpPr>
        <p:spPr>
          <a:xfrm>
            <a:off x="384277" y="2376160"/>
            <a:ext cx="75079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index.html,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EC3C73-3550-4E2B-B8A1-0F1C1F7605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263" y="1168400"/>
            <a:ext cx="3357083" cy="545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992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400" y="3039654"/>
            <a:ext cx="106171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border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viền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width/height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web: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&lt;body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background=“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&lt;/body&gt;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1245051" y="2028335"/>
            <a:ext cx="9257233" cy="852793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=“ đ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 alt=“…”  border=“…”  </a:t>
            </a:r>
            <a:r>
              <a:rPr lang="en-US" sz="2400" b="1" i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b="1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400" y="14081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: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endParaRPr lang="en-US" sz="2400" b="1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316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400" y="3039654"/>
            <a:ext cx="106171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border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viền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width/height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web: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&lt;body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background=“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&lt;/body&gt;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1245051" y="2028335"/>
            <a:ext cx="9257233" cy="852793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=“ đ</a:t>
            </a:r>
            <a:r>
              <a:rPr lang="vi-V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 alt=“…”  border=“…”  </a:t>
            </a:r>
            <a:r>
              <a:rPr lang="en-US" sz="2400" b="1" i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b="1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400" y="14081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: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endParaRPr lang="en-US" sz="2400" b="1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313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55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88F3A3-7432-433F-8424-EB5D28A054C6}"/>
              </a:ext>
            </a:extLst>
          </p:cNvPr>
          <p:cNvSpPr/>
          <p:nvPr/>
        </p:nvSpPr>
        <p:spPr>
          <a:xfrm>
            <a:off x="544076" y="1260680"/>
            <a:ext cx="10650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coffee.html,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sau,width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40%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83A03-1C4A-4EC1-A4E2-3B5508468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1677"/>
            <a:ext cx="10515600" cy="469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42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56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88F3A3-7432-433F-8424-EB5D28A054C6}"/>
              </a:ext>
            </a:extLst>
          </p:cNvPr>
          <p:cNvSpPr/>
          <p:nvPr/>
        </p:nvSpPr>
        <p:spPr>
          <a:xfrm>
            <a:off x="544075" y="1260680"/>
            <a:ext cx="11041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tea.html,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sau,có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width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40%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border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C15ED3-A27A-48FB-B394-63299E7212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21" y="2226259"/>
            <a:ext cx="7851970" cy="399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618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08965" y="301548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endParaRPr lang="en-US" sz="32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771" y="3671950"/>
            <a:ext cx="7895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index.html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endParaRPr lang="en-US" sz="2400" b="1" u="sng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91BAE-FABF-4927-8108-277DEBA18D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899" y="1809018"/>
            <a:ext cx="1797262" cy="411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97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479927"/>
              </p:ext>
            </p:extLst>
          </p:nvPr>
        </p:nvGraphicFramePr>
        <p:xfrm>
          <a:off x="787400" y="2241154"/>
          <a:ext cx="10617198" cy="4159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9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9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9911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Kiểu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sách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Thẻ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sách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Thẻ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phần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tử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911"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sách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en-US" sz="2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</a:t>
                      </a: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&gt;&lt;/</a:t>
                      </a:r>
                      <a:r>
                        <a:rPr lang="en-US" sz="2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</a:t>
                      </a: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&lt;li&gt;&lt;/li&gt;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9911"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sách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en-US" sz="2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</a:t>
                      </a: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&gt;&lt;/</a:t>
                      </a:r>
                      <a:r>
                        <a:rPr lang="en-US" sz="2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</a:t>
                      </a: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&lt;li&gt;&lt;/li&gt;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9911"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sác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&lt;dl&gt;&lt;/dl&gt;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en-US" sz="2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</a:t>
                      </a: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&gt;&lt;/</a:t>
                      </a:r>
                      <a:r>
                        <a:rPr lang="en-US" sz="2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</a:t>
                      </a: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&gt;, &lt;</a:t>
                      </a:r>
                      <a:r>
                        <a:rPr lang="en-US" sz="2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dd</a:t>
                      </a: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&gt;&lt;/</a:t>
                      </a:r>
                      <a:r>
                        <a:rPr lang="en-US" sz="2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dd</a:t>
                      </a: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87400" y="14081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78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400" y="14081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2400" b="1" u="sng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5" y="2109553"/>
            <a:ext cx="9990667" cy="46580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62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8611" y="293514"/>
            <a:ext cx="6026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5041" y="1416178"/>
            <a:ext cx="1063413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  <a:p>
            <a:pPr lvl="1">
              <a:lnSpc>
                <a:spcPct val="150000"/>
              </a:lnSpc>
              <a:buClr>
                <a:srgbClr val="552421"/>
              </a:buClr>
            </a:pPr>
            <a:endParaRPr lang="en-US" sz="2600" dirty="0">
              <a:solidFill>
                <a:srgbClr val="38090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699C9-444B-4778-8384-A9FD54DC5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59" y="2201048"/>
            <a:ext cx="6591871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20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400" y="14081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2400" b="1" u="sng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0" y="2109553"/>
            <a:ext cx="9980140" cy="43928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19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400" y="14081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2400" b="1" u="sng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9" y="2109553"/>
            <a:ext cx="10617199" cy="444440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935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40289" y="31559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lang="en-US" sz="32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4367" y="1408144"/>
            <a:ext cx="7895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coffee.html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endParaRPr lang="en-US" sz="2400" b="1" u="sng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116ABF-6A6E-4D6B-9C0C-0EA16A907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67" y="2022414"/>
            <a:ext cx="8353887" cy="469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467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08965" y="301548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lang="en-US" sz="32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4367" y="1408144"/>
            <a:ext cx="7895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tea.html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endParaRPr lang="en-US" sz="2400" b="1" u="sng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63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9CA7B-30CA-4869-B65E-78A28E7AC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226" y="2010555"/>
            <a:ext cx="8132232" cy="457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10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endParaRPr lang="en-US" sz="32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9300" y="14081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Ở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coffee.html them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endParaRPr lang="en-US" sz="2400" b="1" u="sng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64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408221-E6CA-4754-88F0-C4AC0FBE5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79" y="1835150"/>
            <a:ext cx="7599313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98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662652"/>
              </p:ext>
            </p:extLst>
          </p:nvPr>
        </p:nvGraphicFramePr>
        <p:xfrm>
          <a:off x="1349374" y="2628897"/>
          <a:ext cx="9417051" cy="2518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8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8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7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Ý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nghĩa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76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&lt;table&gt;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Khởi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một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bảng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76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en-US" sz="2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</a:t>
                      </a: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Khởi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một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bảng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Thẻ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tag </a:t>
                      </a:r>
                      <a:r>
                        <a:rPr lang="en-US" sz="2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&lt;table&gt;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76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en-US" sz="2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Khởi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một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ô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Thẻ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tag </a:t>
                      </a:r>
                      <a:r>
                        <a:rPr lang="en-US" sz="2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en-US" sz="2400" b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</a:t>
                      </a:r>
                      <a:r>
                        <a:rPr lang="en-US" sz="2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76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&lt;td&gt;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Khởi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một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ô.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Thẻ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tag </a:t>
                      </a:r>
                      <a:r>
                        <a:rPr lang="en-US" sz="2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en-US" sz="2400" b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</a:t>
                      </a:r>
                      <a:r>
                        <a:rPr lang="en-US" sz="2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49300" y="14081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 table: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621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9300" y="14081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66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1337B7-92AE-4580-A1C0-C5420133D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78" y="2326639"/>
            <a:ext cx="5653121" cy="3854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55E1C5-5BFC-43F7-ADF9-685C394B6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668" y="2326639"/>
            <a:ext cx="5903649" cy="385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461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766555"/>
              </p:ext>
            </p:extLst>
          </p:nvPr>
        </p:nvGraphicFramePr>
        <p:xfrm>
          <a:off x="1455208" y="2109553"/>
          <a:ext cx="9205383" cy="4504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7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8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94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Thuộc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Ý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nghĩa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4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colspan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rowspan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Gộp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Gộp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467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width/ 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rộng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dài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467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ảnh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nền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ô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467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bgcolor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màu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nền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ô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467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Gióng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ngang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chữ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ô (left, right, center, justify)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467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valign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Gióng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dọc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chữ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ô (top, middle, bottom, baseline)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467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cellpadding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Khoảng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cách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đường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biên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ô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đến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467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cellspacing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Khoảng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cách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giữa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ô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9467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boder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đường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viền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ô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9467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border-collapse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gọn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đường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viền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giữa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ô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css</a:t>
                      </a: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49300" y="14081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867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lang="en-US" sz="32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9300" y="1408144"/>
            <a:ext cx="106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Ở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tea.html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400" b="1" u="sng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endParaRPr lang="en-US" sz="2400" b="1" u="sng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F381D-0CE5-4532-84E2-2CD22E00A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77" y="1949350"/>
            <a:ext cx="8590181" cy="45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109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7399" y="1333649"/>
            <a:ext cx="106171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&lt;div&gt; - 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gom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web.</a:t>
            </a:r>
            <a:r>
              <a:rPr lang="vi-VN" sz="2400" dirty="0">
                <a:solidFill>
                  <a:srgbClr val="552421"/>
                </a:solidFill>
                <a:latin typeface="+mj-lt"/>
              </a:rPr>
              <a:t> </a:t>
            </a:r>
            <a:endParaRPr lang="en-US" sz="2400" dirty="0">
              <a:solidFill>
                <a:srgbClr val="552421"/>
              </a:solidFill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rgbClr val="552421"/>
                </a:solidFill>
                <a:latin typeface="+mj-lt"/>
              </a:rPr>
              <a:t>Thẻ &lt;div&gt; là một phần tử khối, cho nên trước và sau phần tử &lt;div&gt; sẽ bị ngắt xuống dòng</a:t>
            </a: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14" y="4011305"/>
            <a:ext cx="8770784" cy="278488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92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8611" y="293514"/>
            <a:ext cx="6026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9183" y="1269999"/>
            <a:ext cx="10634132" cy="284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IP</a:t>
            </a:r>
          </a:p>
          <a:p>
            <a:pPr marL="1371600" lvl="2" indent="-4572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internet.</a:t>
            </a:r>
          </a:p>
          <a:p>
            <a:pPr marL="1371600" lvl="2" indent="-4572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con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32bit,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Clr>
                <a:srgbClr val="552421"/>
              </a:buClr>
            </a:pP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VD: 192.168.45.15..</a:t>
            </a:r>
          </a:p>
          <a:p>
            <a:pPr marL="1257300" lvl="2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525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70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0C22F-41C3-4C4F-8AFD-F45B7026A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13" y="1269999"/>
            <a:ext cx="7064172" cy="3622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CD33D4-16E3-4E33-8F20-556278762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82" y="4982681"/>
            <a:ext cx="8939813" cy="187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120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Tags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9994" y="1303173"/>
            <a:ext cx="116773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style </a:t>
            </a:r>
            <a:r>
              <a:rPr lang="en-US" sz="24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endParaRPr lang="en-US" sz="2400" b="1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Width: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width = 100% so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width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Đ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px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rem,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%.</a:t>
            </a:r>
          </a:p>
          <a:p>
            <a:pPr>
              <a:buClr>
                <a:srgbClr val="552421"/>
              </a:buClr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552421"/>
              </a:buClr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Clr>
                <a:srgbClr val="552421"/>
              </a:buClr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71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DAD16-779E-4850-9FBF-38C90B12BEFE}"/>
              </a:ext>
            </a:extLst>
          </p:cNvPr>
          <p:cNvSpPr/>
          <p:nvPr/>
        </p:nvSpPr>
        <p:spPr>
          <a:xfrm>
            <a:off x="857516" y="3519397"/>
            <a:ext cx="10629283" cy="694267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style=“width:200px;”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content… &lt;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/div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5B7A46-82E6-42C0-A4BB-A007999342BD}"/>
              </a:ext>
            </a:extLst>
          </p:cNvPr>
          <p:cNvSpPr/>
          <p:nvPr/>
        </p:nvSpPr>
        <p:spPr>
          <a:xfrm>
            <a:off x="1132724" y="3198167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E344DC-8D45-48E2-A417-6B3432D24AA8}"/>
              </a:ext>
            </a:extLst>
          </p:cNvPr>
          <p:cNvSpPr txBox="1"/>
          <p:nvPr/>
        </p:nvSpPr>
        <p:spPr>
          <a:xfrm>
            <a:off x="429994" y="4213664"/>
            <a:ext cx="116773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Height: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&lt;div&gt;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hieght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Đ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px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rem,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552421"/>
              </a:buClr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552421"/>
              </a:buClr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Clr>
                <a:srgbClr val="552421"/>
              </a:buClr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386EFE-04F2-4AC5-8E16-43472CEDCA41}"/>
              </a:ext>
            </a:extLst>
          </p:cNvPr>
          <p:cNvSpPr/>
          <p:nvPr/>
        </p:nvSpPr>
        <p:spPr>
          <a:xfrm>
            <a:off x="857516" y="5949663"/>
            <a:ext cx="10629283" cy="694267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style=“height:200px;”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content… &lt;</a:t>
            </a:r>
            <a:r>
              <a:rPr lang="en-US" sz="24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/div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74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34366" y="303455"/>
            <a:ext cx="4123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lang="en-US" sz="32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72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5B7A46-82E6-42C0-A4BB-A007999342BD}"/>
              </a:ext>
            </a:extLst>
          </p:cNvPr>
          <p:cNvSpPr/>
          <p:nvPr/>
        </p:nvSpPr>
        <p:spPr>
          <a:xfrm>
            <a:off x="1132724" y="3198167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4FB88A-822F-4C8A-BFF8-40351DD8C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509" y="1320879"/>
            <a:ext cx="3388849" cy="52336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055319-3D42-423F-B9FC-85EC6E271968}"/>
              </a:ext>
            </a:extLst>
          </p:cNvPr>
          <p:cNvSpPr/>
          <p:nvPr/>
        </p:nvSpPr>
        <p:spPr>
          <a:xfrm>
            <a:off x="530948" y="2988504"/>
            <a:ext cx="6391493" cy="600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552421"/>
              </a:buClr>
            </a:pPr>
            <a:r>
              <a:rPr lang="en-US" sz="25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5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5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5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div </a:t>
            </a:r>
            <a:r>
              <a:rPr lang="en-US" sz="25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5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5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5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5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5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5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5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9700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8611" y="293514"/>
            <a:ext cx="6026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9183" y="1269999"/>
            <a:ext cx="106341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miền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Domain Name</a:t>
            </a:r>
          </a:p>
          <a:p>
            <a:pPr marL="1371600" lvl="2" indent="-4572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IP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371600" lvl="2" indent="-4572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IP,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miền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 – Domain name system</a:t>
            </a:r>
          </a:p>
          <a:p>
            <a:pPr marL="1371600" lvl="2" indent="-4572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IP d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domain name.</a:t>
            </a:r>
          </a:p>
          <a:p>
            <a:pPr marL="1257300" lvl="2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2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58" y="167218"/>
            <a:ext cx="2809875" cy="85725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1126067"/>
            <a:ext cx="12192000" cy="4233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8611" y="293514"/>
            <a:ext cx="6026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32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9183" y="1269999"/>
            <a:ext cx="10634132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Clr>
                <a:srgbClr val="552421"/>
              </a:buClr>
              <a:buFont typeface="Wingdings" panose="05000000000000000000" pitchFamily="2" charset="2"/>
              <a:buChar char="q"/>
            </a:pP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600" b="1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(Browser)</a:t>
            </a:r>
          </a:p>
          <a:p>
            <a:pPr marL="1371600" lvl="2" indent="-4572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web.</a:t>
            </a:r>
          </a:p>
          <a:p>
            <a:pPr marL="1371600" lvl="2" indent="-4572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TCP/IP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webserver.</a:t>
            </a:r>
          </a:p>
          <a:p>
            <a:pPr marL="1257300" lvl="2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webserver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endParaRPr lang="en-US" sz="2400" dirty="0">
              <a:solidFill>
                <a:srgbClr val="5524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55242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biến:google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Chrome, </a:t>
            </a:r>
            <a:r>
              <a:rPr lang="en-US" sz="2400" dirty="0" err="1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firefox</a:t>
            </a:r>
            <a:r>
              <a:rPr lang="en-US" sz="2400" dirty="0">
                <a:solidFill>
                  <a:srgbClr val="5524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IE,….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DB84A-602F-46DA-92FF-09B7720EED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6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4217</TotalTime>
  <Words>3030</Words>
  <Application>Microsoft Office PowerPoint</Application>
  <PresentationFormat>Widescreen</PresentationFormat>
  <Paragraphs>509</Paragraphs>
  <Slides>72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Calibri Light</vt:lpstr>
      <vt:lpstr>Times New Roman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Hưng Gino</dc:creator>
  <cp:lastModifiedBy>Edward Smiths</cp:lastModifiedBy>
  <cp:revision>232</cp:revision>
  <cp:lastPrinted>2018-03-11T05:24:59Z</cp:lastPrinted>
  <dcterms:created xsi:type="dcterms:W3CDTF">2018-02-26T05:40:54Z</dcterms:created>
  <dcterms:modified xsi:type="dcterms:W3CDTF">2018-04-15T04:01:10Z</dcterms:modified>
</cp:coreProperties>
</file>